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95" r:id="rId4"/>
    <p:sldId id="258" r:id="rId5"/>
    <p:sldId id="260" r:id="rId6"/>
    <p:sldId id="259" r:id="rId7"/>
    <p:sldId id="272" r:id="rId8"/>
    <p:sldId id="269" r:id="rId9"/>
    <p:sldId id="284" r:id="rId10"/>
    <p:sldId id="268" r:id="rId11"/>
    <p:sldId id="285" r:id="rId12"/>
    <p:sldId id="271" r:id="rId13"/>
    <p:sldId id="278" r:id="rId14"/>
    <p:sldId id="280" r:id="rId15"/>
    <p:sldId id="289" r:id="rId16"/>
    <p:sldId id="300" r:id="rId17"/>
    <p:sldId id="303" r:id="rId18"/>
    <p:sldId id="291" r:id="rId19"/>
    <p:sldId id="304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B8F1-6A41-3E44-848A-70E4C9ECC412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CD5E-44F3-B24C-A73F-0DEDD5F6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Practitioner Point of View of RFT and ACT.</a:t>
            </a:r>
          </a:p>
          <a:p>
            <a:r>
              <a:rPr lang="en-US" dirty="0" smtClean="0"/>
              <a:t>That makes sense.</a:t>
            </a:r>
          </a:p>
          <a:p>
            <a:r>
              <a:rPr lang="en-US" dirty="0" smtClean="0"/>
              <a:t>Connects with people</a:t>
            </a:r>
          </a:p>
          <a:p>
            <a:r>
              <a:rPr lang="en-US" dirty="0" smtClean="0"/>
              <a:t>In 30 minutes….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CAUSE AND EFFFECT</a:t>
            </a:r>
          </a:p>
          <a:p>
            <a:r>
              <a:rPr lang="en-US" dirty="0" smtClean="0"/>
              <a:t>Even role play</a:t>
            </a:r>
            <a:r>
              <a:rPr lang="en-US" baseline="0" dirty="0" smtClean="0"/>
              <a:t> looked different</a:t>
            </a:r>
          </a:p>
          <a:p>
            <a:r>
              <a:rPr lang="en-US" baseline="0" dirty="0" smtClean="0"/>
              <a:t>Liam even learned </a:t>
            </a:r>
            <a:r>
              <a:rPr lang="en-US" baseline="0" dirty="0" err="1" smtClean="0"/>
              <a:t>combinatoirial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Noticing how I say things – marriage</a:t>
            </a:r>
          </a:p>
          <a:p>
            <a:r>
              <a:rPr lang="en-US" dirty="0" smtClean="0"/>
              <a:t>Just be happy…</a:t>
            </a:r>
          </a:p>
          <a:p>
            <a:r>
              <a:rPr lang="en-US" dirty="0" smtClean="0"/>
              <a:t>Has to make sense to you….</a:t>
            </a:r>
            <a:r>
              <a:rPr lang="en-US" i="1" dirty="0" smtClean="0"/>
              <a:t>No it has to be experientially</a:t>
            </a:r>
            <a:r>
              <a:rPr lang="en-US" i="1" baseline="0" dirty="0" smtClean="0"/>
              <a:t> useful to him.  The DRR may be nonsense!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Noticing how I say things – marriage</a:t>
            </a:r>
          </a:p>
          <a:p>
            <a:r>
              <a:rPr lang="en-US" dirty="0" smtClean="0"/>
              <a:t>Just be happy…</a:t>
            </a:r>
          </a:p>
          <a:p>
            <a:r>
              <a:rPr lang="en-US" dirty="0" smtClean="0"/>
              <a:t>Has to make sense to you….</a:t>
            </a:r>
            <a:r>
              <a:rPr lang="en-US" i="1" dirty="0" smtClean="0"/>
              <a:t>No it has to be experientially</a:t>
            </a:r>
            <a:r>
              <a:rPr lang="en-US" i="1" baseline="0" dirty="0" smtClean="0"/>
              <a:t> useful to him.  The DRR may be nonsense!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changed</a:t>
            </a:r>
            <a:r>
              <a:rPr lang="en-US" baseline="0" dirty="0" smtClean="0"/>
              <a:t> my life</a:t>
            </a:r>
          </a:p>
          <a:p>
            <a:r>
              <a:rPr lang="en-US" baseline="0" dirty="0" smtClean="0"/>
              <a:t>I would not be here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1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Paid to carefully test</a:t>
            </a:r>
            <a:r>
              <a:rPr lang="en-US" baseline="0" dirty="0" smtClean="0"/>
              <a:t> and measure</a:t>
            </a:r>
            <a:endParaRPr lang="en-US" dirty="0" smtClean="0"/>
          </a:p>
          <a:p>
            <a:r>
              <a:rPr lang="en-US" dirty="0" smtClean="0"/>
              <a:t>Human development in slow motion</a:t>
            </a:r>
          </a:p>
          <a:p>
            <a:r>
              <a:rPr lang="en-US" dirty="0" smtClean="0"/>
              <a:t>The challenge of human development</a:t>
            </a:r>
            <a:r>
              <a:rPr lang="en-US" baseline="0" dirty="0" smtClean="0"/>
              <a:t> needed more than just Operant Condition.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Liam knew I had taught him</a:t>
            </a:r>
          </a:p>
          <a:p>
            <a:r>
              <a:rPr lang="en-US" baseline="0" dirty="0" smtClean="0"/>
              <a:t>I could track back to everything I saw.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0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wanted the prediction</a:t>
            </a:r>
            <a:r>
              <a:rPr lang="en-US" baseline="0" dirty="0" smtClean="0"/>
              <a:t> and influence </a:t>
            </a:r>
          </a:p>
          <a:p>
            <a:r>
              <a:rPr lang="en-US" baseline="0" dirty="0" smtClean="0"/>
              <a:t>I wanted the ability to manipulate contexts to make this happen</a:t>
            </a:r>
          </a:p>
          <a:p>
            <a:r>
              <a:rPr lang="en-US" baseline="0" dirty="0" smtClean="0"/>
              <a:t>I wanted to be able to measure it with the accuracy I had been using.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it had to explain and CREATE </a:t>
            </a:r>
            <a:r>
              <a:rPr lang="en-US" baseline="0" dirty="0" err="1" smtClean="0"/>
              <a:t>generativity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purple</a:t>
            </a:r>
            <a:r>
              <a:rPr lang="en-US" baseline="0" dirty="0" smtClean="0"/>
              <a:t> 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DA805E-C174-564F-91BA-A8EEEA4E540A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taught him size YEAR ago…!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had to urge him to ‘listen’ to his mind and after a few months he could do all comparative relations.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</a:p>
          <a:p>
            <a:r>
              <a:rPr lang="en-US" dirty="0" smtClean="0"/>
              <a:t>He wants to</a:t>
            </a:r>
            <a:r>
              <a:rPr lang="en-US" baseline="0" dirty="0" smtClean="0"/>
              <a:t> talk in private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</a:t>
            </a:r>
            <a:r>
              <a:rPr lang="en-US" baseline="0" dirty="0" smtClean="0"/>
              <a:t> I screwing these kids up???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I stop?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CD5E-44F3-B24C-A73F-0DEDD5F6DF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EEC2-DDF7-424A-A6DE-EF82AA4A3CE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F529-8D14-884C-9154-69D64C1D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RFT &amp; ACT: A CLINICIANS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xmlns:p14="http://schemas.microsoft.com/office/powerpoint/2010/main" spd="slow" advTm="30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dirty="0" smtClean="0">
                <a:latin typeface="News Gothic MT" charset="0"/>
                <a:ea typeface="ＭＳ Ｐゴシック" charset="0"/>
                <a:cs typeface="ＭＳ Ｐゴシック" charset="0"/>
              </a:rPr>
              <a:t>A Frame..</a:t>
            </a:r>
            <a:endParaRPr lang="en-US" sz="4100" dirty="0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endParaRPr lang="en-US">
              <a:latin typeface="News Gothic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7400" y="2819400"/>
            <a:ext cx="14097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990600" y="2814638"/>
            <a:ext cx="20574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1" i="1"/>
              <a:t>Is Bigger than</a:t>
            </a:r>
          </a:p>
        </p:txBody>
      </p:sp>
      <p:sp>
        <p:nvSpPr>
          <p:cNvPr id="58373" name="TextBox 9"/>
          <p:cNvSpPr txBox="1">
            <a:spLocks noChangeArrowheads="1"/>
          </p:cNvSpPr>
          <p:nvPr/>
        </p:nvSpPr>
        <p:spPr bwMode="auto">
          <a:xfrm>
            <a:off x="3200400" y="4495800"/>
            <a:ext cx="243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i="1"/>
              <a:t>Bigger Than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4365165"/>
            <a:ext cx="2209800" cy="1587"/>
          </a:xfrm>
          <a:prstGeom prst="straightConnector1">
            <a:avLst/>
          </a:prstGeom>
          <a:ln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429250" y="2876550"/>
            <a:ext cx="1219200" cy="11049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12"/>
          <p:cNvSpPr txBox="1">
            <a:spLocks noChangeArrowheads="1"/>
          </p:cNvSpPr>
          <p:nvPr/>
        </p:nvSpPr>
        <p:spPr bwMode="auto">
          <a:xfrm>
            <a:off x="6096000" y="2819400"/>
            <a:ext cx="2133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1" i="1"/>
              <a:t>Is Bigger Than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52800" y="4507809"/>
            <a:ext cx="2209800" cy="1587"/>
          </a:xfrm>
          <a:prstGeom prst="straightConnector1">
            <a:avLst/>
          </a:pr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8" name="TextBox 18"/>
          <p:cNvSpPr txBox="1">
            <a:spLocks noChangeArrowheads="1"/>
          </p:cNvSpPr>
          <p:nvPr/>
        </p:nvSpPr>
        <p:spPr bwMode="auto">
          <a:xfrm>
            <a:off x="3048000" y="3886200"/>
            <a:ext cx="266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i="1"/>
              <a:t>Smaller Than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5276850" y="2952750"/>
            <a:ext cx="1219200" cy="1104900"/>
          </a:xfrm>
          <a:prstGeom prst="straightConnector1">
            <a:avLst/>
          </a:pr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0" name="TextBox 30"/>
          <p:cNvSpPr txBox="1">
            <a:spLocks noChangeArrowheads="1"/>
          </p:cNvSpPr>
          <p:nvPr/>
        </p:nvSpPr>
        <p:spPr bwMode="auto">
          <a:xfrm>
            <a:off x="4191000" y="32004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i="1"/>
              <a:t>Smaller </a:t>
            </a:r>
          </a:p>
          <a:p>
            <a:pPr algn="ctr"/>
            <a:r>
              <a:rPr lang="en-US" sz="2400" i="1"/>
              <a:t>         Than</a:t>
            </a:r>
          </a:p>
        </p:txBody>
      </p:sp>
      <p:sp>
        <p:nvSpPr>
          <p:cNvPr id="58381" name="TextBox 31"/>
          <p:cNvSpPr txBox="1">
            <a:spLocks noChangeArrowheads="1"/>
          </p:cNvSpPr>
          <p:nvPr/>
        </p:nvSpPr>
        <p:spPr bwMode="auto">
          <a:xfrm>
            <a:off x="2743200" y="32004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/>
              <a:t>      Smaller</a:t>
            </a:r>
          </a:p>
          <a:p>
            <a:r>
              <a:rPr lang="en-US" sz="2400" i="1"/>
              <a:t>  Than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247900" y="2895600"/>
            <a:ext cx="1409700" cy="1066800"/>
          </a:xfrm>
          <a:prstGeom prst="straightConnector1">
            <a:avLst/>
          </a:prstGeom>
          <a:ln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3" name="TextBox 36"/>
          <p:cNvSpPr txBox="1">
            <a:spLocks noChangeArrowheads="1"/>
          </p:cNvSpPr>
          <p:nvPr/>
        </p:nvSpPr>
        <p:spPr bwMode="auto">
          <a:xfrm>
            <a:off x="762000" y="4110038"/>
            <a:ext cx="2514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/>
              <a:t>John</a:t>
            </a:r>
          </a:p>
        </p:txBody>
      </p:sp>
      <p:sp>
        <p:nvSpPr>
          <p:cNvPr id="58384" name="TextBox 37"/>
          <p:cNvSpPr txBox="1">
            <a:spLocks noChangeArrowheads="1"/>
          </p:cNvSpPr>
          <p:nvPr/>
        </p:nvSpPr>
        <p:spPr bwMode="auto">
          <a:xfrm>
            <a:off x="3352800" y="2352675"/>
            <a:ext cx="2514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/>
              <a:t>Mary</a:t>
            </a:r>
          </a:p>
        </p:txBody>
      </p:sp>
      <p:sp>
        <p:nvSpPr>
          <p:cNvPr id="58385" name="TextBox 38"/>
          <p:cNvSpPr txBox="1">
            <a:spLocks noChangeArrowheads="1"/>
          </p:cNvSpPr>
          <p:nvPr/>
        </p:nvSpPr>
        <p:spPr bwMode="auto">
          <a:xfrm>
            <a:off x="5638800" y="4110038"/>
            <a:ext cx="2514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/>
              <a:t>Steve</a:t>
            </a:r>
          </a:p>
        </p:txBody>
      </p:sp>
    </p:spTree>
    <p:extLst>
      <p:ext uri="{BB962C8B-B14F-4D97-AF65-F5344CB8AC3E}">
        <p14:creationId xmlns:p14="http://schemas.microsoft.com/office/powerpoint/2010/main" val="41303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"/>
    </mc:Choice>
    <mc:Fallback xmlns="">
      <p:transition xmlns:p14="http://schemas.microsoft.com/office/powerpoint/2010/main" spd="slow" advTm="3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800" dirty="0" smtClean="0">
                <a:latin typeface="News Gothic MT" charset="0"/>
                <a:ea typeface="ＭＳ Ｐゴシック" charset="0"/>
                <a:cs typeface="ＭＳ Ｐゴシック" charset="0"/>
              </a:rPr>
              <a:t>A Relational Frame Changes the way a stimulus effects you with </a:t>
            </a:r>
            <a:r>
              <a:rPr lang="en-AU" sz="2800" b="1" i="1" dirty="0" smtClean="0">
                <a:latin typeface="News Gothic MT" charset="0"/>
                <a:ea typeface="ＭＳ Ｐゴシック" charset="0"/>
                <a:cs typeface="ＭＳ Ｐゴシック" charset="0"/>
              </a:rPr>
              <a:t>no need for direct experience</a:t>
            </a:r>
            <a:r>
              <a:rPr lang="en-AU" sz="2800" dirty="0" smtClean="0">
                <a:latin typeface="News Gothic MT" charset="0"/>
                <a:ea typeface="ＭＳ Ｐゴシック" charset="0"/>
                <a:cs typeface="ＭＳ Ｐゴシック" charset="0"/>
              </a:rPr>
              <a:t> 	</a:t>
            </a:r>
            <a:endParaRPr lang="en-US" sz="2800" b="1" dirty="0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rcRect t="17429" b="17429"/>
          <a:stretch>
            <a:fillRect/>
          </a:stretch>
        </p:blipFill>
        <p:spPr>
          <a:xfrm>
            <a:off x="1719953" y="3630079"/>
            <a:ext cx="1406414" cy="84265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278222" y="2399257"/>
            <a:ext cx="1278994" cy="1150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1572006" y="2330088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i="1" dirty="0" smtClean="0"/>
              <a:t>       in</a:t>
            </a:r>
            <a:endParaRPr lang="en-US" sz="2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948006" y="2316282"/>
            <a:ext cx="1274016" cy="1219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91" name="TextBox 24"/>
          <p:cNvSpPr txBox="1">
            <a:spLocks noChangeArrowheads="1"/>
          </p:cNvSpPr>
          <p:nvPr/>
        </p:nvSpPr>
        <p:spPr bwMode="auto">
          <a:xfrm>
            <a:off x="6096000" y="2330088"/>
            <a:ext cx="247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5000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i="1" dirty="0" smtClean="0"/>
              <a:t>causes</a:t>
            </a:r>
            <a:endParaRPr lang="en-US" sz="24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56291" y="2330088"/>
            <a:ext cx="1297658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62664" y="2182176"/>
            <a:ext cx="1385525" cy="139821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3672326"/>
            <a:ext cx="2209800" cy="1380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76600" y="3924224"/>
            <a:ext cx="2209800" cy="2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89570" y="2811444"/>
            <a:ext cx="124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around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33614" y="2816903"/>
            <a:ext cx="77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effect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48189" y="3793691"/>
            <a:ext cx="773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effect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71408" y="3427207"/>
            <a:ext cx="1276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causes</a:t>
            </a:r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89729" y="5055084"/>
            <a:ext cx="1222734" cy="145946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 flipH="1">
            <a:off x="5319600" y="4577241"/>
            <a:ext cx="2059903" cy="95137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Deadly Lion in the grass!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467" y="1564977"/>
            <a:ext cx="1737240" cy="1192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80389"/>
            <a:ext cx="932504" cy="8711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39198" y="3071644"/>
            <a:ext cx="1480753" cy="1505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7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6"/>
    </mc:Choice>
    <mc:Fallback xmlns="">
      <p:transition xmlns:p14="http://schemas.microsoft.com/office/powerpoint/2010/main" spd="slow" advTm="4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 animBg="1"/>
      <p:bldP spid="3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Liam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Comparative </a:t>
            </a:r>
          </a:p>
          <a:p>
            <a:pPr lvl="1"/>
            <a:r>
              <a:rPr lang="en-US" dirty="0" smtClean="0"/>
              <a:t>Jack is bigger than Jill. </a:t>
            </a:r>
          </a:p>
          <a:p>
            <a:pPr lvl="2"/>
            <a:r>
              <a:rPr lang="en-US" dirty="0" smtClean="0"/>
              <a:t>Who is smaller?</a:t>
            </a:r>
          </a:p>
          <a:p>
            <a:pPr marL="457200" lvl="1" indent="0" algn="ctr">
              <a:buNone/>
            </a:pPr>
            <a:r>
              <a:rPr lang="en-US" sz="3500" b="1" i="1" dirty="0" smtClean="0"/>
              <a:t>You haven’t told me yet…</a:t>
            </a:r>
          </a:p>
          <a:p>
            <a:pPr marL="0" indent="0">
              <a:buNone/>
            </a:pPr>
            <a:endParaRPr lang="en-US" sz="3500" i="1" dirty="0" smtClean="0"/>
          </a:p>
          <a:p>
            <a:r>
              <a:rPr lang="en-US" i="1" dirty="0" smtClean="0"/>
              <a:t>Perspective Taking </a:t>
            </a:r>
          </a:p>
          <a:p>
            <a:pPr lvl="1"/>
            <a:r>
              <a:rPr lang="en-US" dirty="0" smtClean="0"/>
              <a:t>The challenge of false belief</a:t>
            </a:r>
          </a:p>
          <a:p>
            <a:pPr lvl="1"/>
            <a:r>
              <a:rPr lang="en-US" dirty="0" smtClean="0"/>
              <a:t>Louise McHugh protocol</a:t>
            </a:r>
          </a:p>
          <a:p>
            <a:pPr lvl="2"/>
            <a:r>
              <a:rPr lang="en-US" dirty="0" smtClean="0"/>
              <a:t>56 steps</a:t>
            </a:r>
          </a:p>
          <a:p>
            <a:pPr lvl="1"/>
            <a:r>
              <a:rPr lang="en-US" dirty="0" smtClean="0"/>
              <a:t>Worked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"/>
    </mc:Choice>
    <mc:Fallback xmlns="">
      <p:transition xmlns:p14="http://schemas.microsoft.com/office/powerpoint/2010/main" spd="slow" advTm="3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Liam got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week or so after he completed the protocol.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 got a text…”something has happened”</a:t>
            </a:r>
          </a:p>
          <a:p>
            <a:r>
              <a:rPr lang="en-US" dirty="0" smtClean="0"/>
              <a:t>A few weeks after that his mother called concerned….</a:t>
            </a:r>
          </a:p>
          <a:p>
            <a:r>
              <a:rPr lang="en-US" dirty="0" smtClean="0"/>
              <a:t>A few weeks after that I started to wonder…</a:t>
            </a:r>
          </a:p>
          <a:p>
            <a:pPr lvl="1"/>
            <a:r>
              <a:rPr lang="en-US" i="1" dirty="0" smtClean="0"/>
              <a:t>Had I done some damage?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1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"/>
    </mc:Choice>
    <mc:Fallback xmlns="">
      <p:transition xmlns:p14="http://schemas.microsoft.com/office/powerpoint/2010/main" spd="slow" advTm="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Causal Frames</a:t>
            </a:r>
          </a:p>
          <a:p>
            <a:pPr lvl="1"/>
            <a:r>
              <a:rPr lang="en-US" i="1" dirty="0" smtClean="0"/>
              <a:t>I hit him because I was annoyed.</a:t>
            </a:r>
          </a:p>
          <a:p>
            <a:pPr lvl="1"/>
            <a:r>
              <a:rPr lang="en-US" i="1" dirty="0" smtClean="0"/>
              <a:t>She has to do this because I am her brother!</a:t>
            </a:r>
          </a:p>
          <a:p>
            <a:r>
              <a:rPr lang="en-US" dirty="0" smtClean="0"/>
              <a:t>Temporal Frames</a:t>
            </a:r>
          </a:p>
          <a:p>
            <a:pPr lvl="1"/>
            <a:r>
              <a:rPr lang="en-US" i="1" dirty="0" smtClean="0"/>
              <a:t>I did said something dumb a few days ago and I hate it.</a:t>
            </a:r>
          </a:p>
          <a:p>
            <a:pPr lvl="1"/>
            <a:r>
              <a:rPr lang="en-US" i="1" dirty="0" smtClean="0"/>
              <a:t>I will never be smart enough to be a policeman.</a:t>
            </a:r>
          </a:p>
          <a:p>
            <a:r>
              <a:rPr lang="en-US" dirty="0" smtClean="0"/>
              <a:t>Comparative Frames</a:t>
            </a:r>
          </a:p>
          <a:p>
            <a:pPr lvl="1"/>
            <a:r>
              <a:rPr lang="en-US" i="1" dirty="0" smtClean="0"/>
              <a:t>I’m dumber because I have an assistant.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"/>
    </mc:Choice>
    <mc:Fallback xmlns="">
      <p:transition xmlns:p14="http://schemas.microsoft.com/office/powerpoint/2010/main" spd="slow" advTm="2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Liam Had Never Been More Cognitively Capable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But he was was living in this symbolic world.</a:t>
            </a:r>
          </a:p>
          <a:p>
            <a:pPr lvl="1"/>
            <a:r>
              <a:rPr lang="en-US" i="1" dirty="0" smtClean="0"/>
              <a:t>Rule after rule was coming at us from him.</a:t>
            </a:r>
          </a:p>
          <a:p>
            <a:pPr lvl="1"/>
            <a:r>
              <a:rPr lang="en-US" i="1" dirty="0" smtClean="0"/>
              <a:t>He could predict, plan and reason</a:t>
            </a:r>
          </a:p>
          <a:p>
            <a:pPr marL="457200" lvl="1" indent="0">
              <a:buNone/>
            </a:pPr>
            <a:r>
              <a:rPr lang="en-US" i="1" dirty="0" smtClean="0"/>
              <a:t>… but was distressed about more things than ever before.</a:t>
            </a:r>
          </a:p>
          <a:p>
            <a:r>
              <a:rPr lang="en-US" i="1" dirty="0" smtClean="0"/>
              <a:t>Suddenly we needed to watch EVERYTHING we said.</a:t>
            </a:r>
          </a:p>
          <a:p>
            <a:r>
              <a:rPr lang="en-US" i="1" dirty="0" smtClean="0"/>
              <a:t>Not just about him anymore…we needed to watch us.</a:t>
            </a:r>
          </a:p>
          <a:p>
            <a:pPr marL="0" indent="0">
              <a:buNone/>
            </a:pPr>
            <a:endParaRPr lang="en-U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46"/>
    </mc:Choice>
    <mc:Fallback xmlns="">
      <p:transition xmlns:p14="http://schemas.microsoft.com/office/powerpoint/2010/main" spd="slow" advTm="108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39365"/>
            <a:ext cx="8940800" cy="979907"/>
          </a:xfrm>
        </p:spPr>
        <p:txBody>
          <a:bodyPr>
            <a:noAutofit/>
          </a:bodyPr>
          <a:lstStyle/>
          <a:p>
            <a:r>
              <a:rPr lang="en-US" sz="4000" dirty="0" smtClean="0"/>
              <a:t>Liam joined the Symbolic Stream, Darin Started to see it…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7042" y="6410467"/>
            <a:ext cx="5982191" cy="300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0495" y="4773430"/>
            <a:ext cx="6116305" cy="15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7042" y="4788730"/>
            <a:ext cx="2127401" cy="16517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79233" y="4788730"/>
            <a:ext cx="2107567" cy="16217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3109312" y="4084953"/>
            <a:ext cx="351913" cy="367188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</p:cNvCxnSpPr>
          <p:nvPr/>
        </p:nvCxnSpPr>
        <p:spPr>
          <a:xfrm flipH="1">
            <a:off x="3247018" y="4452141"/>
            <a:ext cx="38251" cy="6272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86908" y="5079420"/>
            <a:ext cx="260110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47018" y="5079420"/>
            <a:ext cx="214207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5269" y="4666338"/>
            <a:ext cx="214207" cy="290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32807" y="4681047"/>
            <a:ext cx="205949" cy="290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miley Face 42"/>
          <p:cNvSpPr/>
          <p:nvPr/>
        </p:nvSpPr>
        <p:spPr>
          <a:xfrm>
            <a:off x="4463643" y="4100117"/>
            <a:ext cx="351913" cy="367188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4"/>
          </p:cNvCxnSpPr>
          <p:nvPr/>
        </p:nvCxnSpPr>
        <p:spPr>
          <a:xfrm flipH="1">
            <a:off x="4601349" y="4467305"/>
            <a:ext cx="38251" cy="6272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341239" y="5169589"/>
            <a:ext cx="260110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01349" y="4579921"/>
            <a:ext cx="214207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39600" y="5246385"/>
            <a:ext cx="214207" cy="290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387138" y="4696211"/>
            <a:ext cx="205949" cy="290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4372422" y="4038600"/>
            <a:ext cx="504378" cy="490498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4485980" y="4758006"/>
            <a:ext cx="268365" cy="474269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Arrow Connector 169"/>
          <p:cNvCxnSpPr>
            <a:endCxn id="16" idx="6"/>
          </p:cNvCxnSpPr>
          <p:nvPr/>
        </p:nvCxnSpPr>
        <p:spPr>
          <a:xfrm flipH="1" flipV="1">
            <a:off x="3461225" y="4268547"/>
            <a:ext cx="780283" cy="24053"/>
          </a:xfrm>
          <a:prstGeom prst="straightConnector1">
            <a:avLst/>
          </a:prstGeom>
          <a:ln>
            <a:solidFill>
              <a:srgbClr val="84B66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12954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241429" y="3527613"/>
            <a:ext cx="2730500" cy="461796"/>
          </a:xfrm>
          <a:prstGeom prst="parallelogram">
            <a:avLst>
              <a:gd name="adj" fmla="val 136124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6" idx="2"/>
          </p:cNvCxnSpPr>
          <p:nvPr/>
        </p:nvCxnSpPr>
        <p:spPr>
          <a:xfrm>
            <a:off x="2334904" y="4038600"/>
            <a:ext cx="774408" cy="22994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1424037" y="2822081"/>
            <a:ext cx="372206" cy="354502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iley Face 68"/>
          <p:cNvSpPr/>
          <p:nvPr/>
        </p:nvSpPr>
        <p:spPr>
          <a:xfrm>
            <a:off x="1501011" y="2834909"/>
            <a:ext cx="218097" cy="243726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>
            <a:off x="1533244" y="2964962"/>
            <a:ext cx="134548" cy="460021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1497635" y="3424983"/>
            <a:ext cx="56457" cy="218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0" idx="3"/>
          </p:cNvCxnSpPr>
          <p:nvPr/>
        </p:nvCxnSpPr>
        <p:spPr>
          <a:xfrm>
            <a:off x="1600518" y="3424983"/>
            <a:ext cx="49518" cy="242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Smiley Face 76"/>
          <p:cNvSpPr/>
          <p:nvPr/>
        </p:nvSpPr>
        <p:spPr>
          <a:xfrm>
            <a:off x="747199" y="3014518"/>
            <a:ext cx="137707" cy="270650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833589" y="3317300"/>
            <a:ext cx="1" cy="3129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73479" y="3643053"/>
            <a:ext cx="251848" cy="2256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33589" y="3643053"/>
            <a:ext cx="214207" cy="2256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47199" y="3317300"/>
            <a:ext cx="253476" cy="2103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Parallelogram 86"/>
          <p:cNvSpPr/>
          <p:nvPr/>
        </p:nvSpPr>
        <p:spPr>
          <a:xfrm>
            <a:off x="4335492" y="3357777"/>
            <a:ext cx="2730500" cy="461796"/>
          </a:xfrm>
          <a:prstGeom prst="parallelogram">
            <a:avLst>
              <a:gd name="adj" fmla="val 136124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518100" y="2652245"/>
            <a:ext cx="372206" cy="192437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iley Face 88"/>
          <p:cNvSpPr/>
          <p:nvPr/>
        </p:nvSpPr>
        <p:spPr>
          <a:xfrm>
            <a:off x="5595074" y="2665073"/>
            <a:ext cx="218097" cy="243726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4844421" y="3055157"/>
            <a:ext cx="134548" cy="460021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847616" y="3434739"/>
            <a:ext cx="56457" cy="218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950499" y="3434739"/>
            <a:ext cx="49518" cy="242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Smiley Face 92"/>
          <p:cNvSpPr/>
          <p:nvPr/>
        </p:nvSpPr>
        <p:spPr>
          <a:xfrm>
            <a:off x="4841262" y="2844682"/>
            <a:ext cx="137707" cy="270650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>
            <a:endCxn id="42" idx="8"/>
          </p:cNvCxnSpPr>
          <p:nvPr/>
        </p:nvCxnSpPr>
        <p:spPr>
          <a:xfrm flipH="1">
            <a:off x="4770237" y="3855006"/>
            <a:ext cx="360659" cy="230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694702" y="2795126"/>
            <a:ext cx="372206" cy="354502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/>
          <p:cNvSpPr/>
          <p:nvPr/>
        </p:nvSpPr>
        <p:spPr>
          <a:xfrm>
            <a:off x="5626688" y="2946572"/>
            <a:ext cx="263618" cy="56860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/>
        </p:nvSpPr>
        <p:spPr>
          <a:xfrm>
            <a:off x="6044093" y="1779953"/>
            <a:ext cx="2089606" cy="461796"/>
          </a:xfrm>
          <a:prstGeom prst="parallelogram">
            <a:avLst>
              <a:gd name="adj" fmla="val 136124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5992940" y="2306634"/>
            <a:ext cx="360659" cy="230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6353599" y="1633620"/>
            <a:ext cx="255828" cy="89480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iley Face 107"/>
          <p:cNvSpPr/>
          <p:nvPr/>
        </p:nvSpPr>
        <p:spPr>
          <a:xfrm>
            <a:off x="6392086" y="1670215"/>
            <a:ext cx="149904" cy="113328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>
            <a:off x="7088292" y="1333585"/>
            <a:ext cx="134548" cy="460021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7091487" y="1713167"/>
            <a:ext cx="56457" cy="218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miley Face 110"/>
          <p:cNvSpPr/>
          <p:nvPr/>
        </p:nvSpPr>
        <p:spPr>
          <a:xfrm>
            <a:off x="7085133" y="1123110"/>
            <a:ext cx="137707" cy="270650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065991" y="1073554"/>
            <a:ext cx="156849" cy="354502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398041" y="1836262"/>
            <a:ext cx="181192" cy="2643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7170206" y="1713167"/>
            <a:ext cx="49518" cy="242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"/>
    </mc:Choice>
    <mc:Fallback xmlns="">
      <p:transition xmlns:p14="http://schemas.microsoft.com/office/powerpoint/2010/main" spd="slow" advTm="372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Liam Learned to ‘Think’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nothing looked the same again…</a:t>
            </a:r>
          </a:p>
          <a:p>
            <a:endParaRPr lang="en-US" dirty="0"/>
          </a:p>
          <a:p>
            <a:r>
              <a:rPr lang="en-US" dirty="0" smtClean="0"/>
              <a:t>For either of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and RFT from a Clinicians POV?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RFT is an analytical system that allows us to predict and influence how we engage in and develop the powerful symbolic process needed for Human Development.</a:t>
            </a:r>
          </a:p>
          <a:p>
            <a:pPr lvl="1"/>
            <a:r>
              <a:rPr lang="en-US" i="1" dirty="0" smtClean="0"/>
              <a:t>New symbols in our stream that allow us to talk about and </a:t>
            </a:r>
            <a:r>
              <a:rPr lang="en-US" i="1" dirty="0" err="1" smtClean="0"/>
              <a:t>analyse</a:t>
            </a:r>
            <a:r>
              <a:rPr lang="en-US" i="1" dirty="0" smtClean="0"/>
              <a:t> it with accuracy we have never had any previous stage of our evolution.</a:t>
            </a:r>
          </a:p>
          <a:p>
            <a:r>
              <a:rPr lang="en-US" dirty="0" smtClean="0"/>
              <a:t>ACT is the attempt to </a:t>
            </a:r>
            <a:r>
              <a:rPr lang="en-US" dirty="0" err="1" smtClean="0"/>
              <a:t>recognise</a:t>
            </a:r>
            <a:r>
              <a:rPr lang="en-US" dirty="0" smtClean="0"/>
              <a:t> and undo the damage done by those same processes when in the hands of OUR culture.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1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"/>
    </mc:Choice>
    <mc:Fallback xmlns="">
      <p:transition xmlns:p14="http://schemas.microsoft.com/office/powerpoint/2010/main" spd="slow" advTm="1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"/>
    </mc:Choice>
    <mc:Fallback xmlns="">
      <p:transition xmlns:p14="http://schemas.microsoft.com/office/powerpoint/2010/main" spd="slow" advTm="16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39365"/>
            <a:ext cx="8940800" cy="979907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are all a part of this..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7042" y="6410467"/>
            <a:ext cx="5982191" cy="300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0495" y="4773430"/>
            <a:ext cx="6116305" cy="15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7042" y="4788730"/>
            <a:ext cx="2127401" cy="16517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79233" y="4788730"/>
            <a:ext cx="2107567" cy="16217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86908" y="5079420"/>
            <a:ext cx="260110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47018" y="5079420"/>
            <a:ext cx="214207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01349" y="4467305"/>
            <a:ext cx="38251" cy="6272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01349" y="4579921"/>
            <a:ext cx="214207" cy="4436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387138" y="4696211"/>
            <a:ext cx="205949" cy="290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3799338" y="4529098"/>
            <a:ext cx="461007" cy="259632"/>
          </a:xfrm>
          <a:prstGeom prst="straightConnector1">
            <a:avLst/>
          </a:prstGeom>
          <a:ln>
            <a:solidFill>
              <a:srgbClr val="84B66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12954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4335492" y="3357777"/>
            <a:ext cx="2730500" cy="461796"/>
          </a:xfrm>
          <a:prstGeom prst="parallelogram">
            <a:avLst>
              <a:gd name="adj" fmla="val 136124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518100" y="2652245"/>
            <a:ext cx="372206" cy="192437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iley Face 88"/>
          <p:cNvSpPr/>
          <p:nvPr/>
        </p:nvSpPr>
        <p:spPr>
          <a:xfrm>
            <a:off x="5595074" y="2665073"/>
            <a:ext cx="218097" cy="243726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4844421" y="3055157"/>
            <a:ext cx="134548" cy="460021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847616" y="3434739"/>
            <a:ext cx="56457" cy="218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950499" y="3434739"/>
            <a:ext cx="49518" cy="242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4770237" y="3855006"/>
            <a:ext cx="360659" cy="230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Isosceles Triangle 100"/>
          <p:cNvSpPr/>
          <p:nvPr/>
        </p:nvSpPr>
        <p:spPr>
          <a:xfrm>
            <a:off x="5626688" y="2946572"/>
            <a:ext cx="263618" cy="56860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/>
        </p:nvSpPr>
        <p:spPr>
          <a:xfrm>
            <a:off x="6044093" y="1779953"/>
            <a:ext cx="2089606" cy="461796"/>
          </a:xfrm>
          <a:prstGeom prst="parallelogram">
            <a:avLst>
              <a:gd name="adj" fmla="val 136124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5992940" y="2306634"/>
            <a:ext cx="360659" cy="230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6353599" y="1633620"/>
            <a:ext cx="255828" cy="89480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iley Face 107"/>
          <p:cNvSpPr/>
          <p:nvPr/>
        </p:nvSpPr>
        <p:spPr>
          <a:xfrm>
            <a:off x="6392086" y="1670215"/>
            <a:ext cx="149904" cy="113328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>
            <a:off x="7088292" y="1333585"/>
            <a:ext cx="134548" cy="460021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7091487" y="1713167"/>
            <a:ext cx="56457" cy="218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miley Face 110"/>
          <p:cNvSpPr/>
          <p:nvPr/>
        </p:nvSpPr>
        <p:spPr>
          <a:xfrm>
            <a:off x="7085133" y="1123110"/>
            <a:ext cx="137707" cy="270650"/>
          </a:xfrm>
          <a:prstGeom prst="smileyFac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065991" y="1073554"/>
            <a:ext cx="156849" cy="354502"/>
          </a:xfrm>
          <a:custGeom>
            <a:avLst/>
            <a:gdLst>
              <a:gd name="connsiteX0" fmla="*/ 0 w 504378"/>
              <a:gd name="connsiteY0" fmla="*/ 368102 h 490498"/>
              <a:gd name="connsiteX1" fmla="*/ 15301 w 504378"/>
              <a:gd name="connsiteY1" fmla="*/ 276305 h 490498"/>
              <a:gd name="connsiteX2" fmla="*/ 30601 w 504378"/>
              <a:gd name="connsiteY2" fmla="*/ 230406 h 490498"/>
              <a:gd name="connsiteX3" fmla="*/ 45902 w 504378"/>
              <a:gd name="connsiteY3" fmla="*/ 169208 h 490498"/>
              <a:gd name="connsiteX4" fmla="*/ 61202 w 504378"/>
              <a:gd name="connsiteY4" fmla="*/ 123310 h 490498"/>
              <a:gd name="connsiteX5" fmla="*/ 76503 w 504378"/>
              <a:gd name="connsiteY5" fmla="*/ 62112 h 490498"/>
              <a:gd name="connsiteX6" fmla="*/ 214208 w 504378"/>
              <a:gd name="connsiteY6" fmla="*/ 46813 h 490498"/>
              <a:gd name="connsiteX7" fmla="*/ 260110 w 504378"/>
              <a:gd name="connsiteY7" fmla="*/ 16214 h 490498"/>
              <a:gd name="connsiteX8" fmla="*/ 397815 w 504378"/>
              <a:gd name="connsiteY8" fmla="*/ 46813 h 490498"/>
              <a:gd name="connsiteX9" fmla="*/ 443717 w 504378"/>
              <a:gd name="connsiteY9" fmla="*/ 77412 h 490498"/>
              <a:gd name="connsiteX10" fmla="*/ 474318 w 504378"/>
              <a:gd name="connsiteY10" fmla="*/ 490498 h 4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78" h="490498">
                <a:moveTo>
                  <a:pt x="0" y="368102"/>
                </a:moveTo>
                <a:cubicBezTo>
                  <a:pt x="5100" y="337503"/>
                  <a:pt x="8571" y="306587"/>
                  <a:pt x="15301" y="276305"/>
                </a:cubicBezTo>
                <a:cubicBezTo>
                  <a:pt x="18800" y="260562"/>
                  <a:pt x="26170" y="245913"/>
                  <a:pt x="30601" y="230406"/>
                </a:cubicBezTo>
                <a:cubicBezTo>
                  <a:pt x="36378" y="210188"/>
                  <a:pt x="40125" y="189426"/>
                  <a:pt x="45902" y="169208"/>
                </a:cubicBezTo>
                <a:cubicBezTo>
                  <a:pt x="50333" y="153702"/>
                  <a:pt x="56771" y="138816"/>
                  <a:pt x="61202" y="123310"/>
                </a:cubicBezTo>
                <a:cubicBezTo>
                  <a:pt x="66979" y="103092"/>
                  <a:pt x="57695" y="71515"/>
                  <a:pt x="76503" y="62112"/>
                </a:cubicBezTo>
                <a:cubicBezTo>
                  <a:pt x="117812" y="41459"/>
                  <a:pt x="168306" y="51913"/>
                  <a:pt x="214208" y="46813"/>
                </a:cubicBezTo>
                <a:cubicBezTo>
                  <a:pt x="229509" y="36613"/>
                  <a:pt x="241834" y="18245"/>
                  <a:pt x="260110" y="16214"/>
                </a:cubicBezTo>
                <a:cubicBezTo>
                  <a:pt x="279345" y="14077"/>
                  <a:pt x="368479" y="32146"/>
                  <a:pt x="397815" y="46813"/>
                </a:cubicBezTo>
                <a:cubicBezTo>
                  <a:pt x="414263" y="55036"/>
                  <a:pt x="428416" y="67212"/>
                  <a:pt x="443717" y="77412"/>
                </a:cubicBezTo>
                <a:cubicBezTo>
                  <a:pt x="559188" y="-95784"/>
                  <a:pt x="474318" y="13125"/>
                  <a:pt x="474318" y="490498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398041" y="1836262"/>
            <a:ext cx="181192" cy="2643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7170206" y="1713167"/>
            <a:ext cx="49518" cy="242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43" y="2543438"/>
            <a:ext cx="850900" cy="984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41" y="1633620"/>
            <a:ext cx="584910" cy="467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854" y="811829"/>
            <a:ext cx="760811" cy="1043512"/>
          </a:xfrm>
          <a:prstGeom prst="rect">
            <a:avLst/>
          </a:prstGeom>
        </p:spPr>
      </p:pic>
      <p:pic>
        <p:nvPicPr>
          <p:cNvPr id="58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 t="12717" b="12717"/>
          <a:stretch>
            <a:fillRect/>
          </a:stretch>
        </p:blipFill>
        <p:spPr>
          <a:xfrm>
            <a:off x="2694698" y="4788730"/>
            <a:ext cx="1104640" cy="7483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979" y="2946572"/>
            <a:ext cx="758509" cy="79005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315" y="4192583"/>
            <a:ext cx="833656" cy="11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"/>
    </mc:Choice>
    <mc:Fallback xmlns="">
      <p:transition xmlns:p14="http://schemas.microsoft.com/office/powerpoint/2010/main" spd="slow" advTm="37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1068" y="2090912"/>
            <a:ext cx="18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Antecedent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90619" y="2088241"/>
            <a:ext cx="18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Behaviour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3783" y="2144630"/>
            <a:ext cx="18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Consequence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068" y="2808622"/>
            <a:ext cx="1834573" cy="369332"/>
          </a:xfrm>
          <a:prstGeom prst="rect">
            <a:avLst/>
          </a:prstGeom>
          <a:noFill/>
          <a:ln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Give me Red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1706" y="2801363"/>
            <a:ext cx="1834573" cy="369332"/>
          </a:xfrm>
          <a:prstGeom prst="rect">
            <a:avLst/>
          </a:prstGeom>
          <a:noFill/>
          <a:ln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Hands over 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3162" y="2774334"/>
            <a:ext cx="1834573" cy="369332"/>
          </a:xfrm>
          <a:prstGeom prst="rect">
            <a:avLst/>
          </a:prstGeom>
          <a:noFill/>
          <a:ln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Good Boy!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5445" y="2950368"/>
            <a:ext cx="845174" cy="12827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5591196" y="2959000"/>
            <a:ext cx="651966" cy="4195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7845" y="3359321"/>
            <a:ext cx="845174" cy="642916"/>
          </a:xfrm>
          <a:prstGeom prst="straightConnector1">
            <a:avLst/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3406" y="3984564"/>
            <a:ext cx="1834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Prompt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28501" y="4437082"/>
            <a:ext cx="18345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Physically Guide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4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"/>
    </mc:Choice>
    <mc:Fallback xmlns="">
      <p:transition xmlns:p14="http://schemas.microsoft.com/office/powerpoint/2010/main" spd="slow" advTm="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 &amp;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Autism got interesting.</a:t>
            </a:r>
          </a:p>
          <a:p>
            <a:r>
              <a:rPr lang="en-US" dirty="0" smtClean="0"/>
              <a:t>Power and Prediction of ABA</a:t>
            </a:r>
          </a:p>
          <a:p>
            <a:endParaRPr lang="en-US" dirty="0"/>
          </a:p>
          <a:p>
            <a:r>
              <a:rPr lang="en-US" i="1" dirty="0" smtClean="0"/>
              <a:t>What makes a ‘person’?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3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"/>
    </mc:Choice>
    <mc:Fallback xmlns="">
      <p:transition xmlns:p14="http://schemas.microsoft.com/office/powerpoint/2010/main" spd="slow" advTm="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Liam was a success</a:t>
            </a:r>
          </a:p>
          <a:p>
            <a:pPr lvl="1"/>
            <a:r>
              <a:rPr lang="en-US" dirty="0" smtClean="0"/>
              <a:t>Imitation</a:t>
            </a:r>
          </a:p>
          <a:p>
            <a:pPr lvl="1"/>
            <a:r>
              <a:rPr lang="en-US" dirty="0" smtClean="0"/>
              <a:t>Receptive Language</a:t>
            </a:r>
          </a:p>
          <a:p>
            <a:pPr lvl="1"/>
            <a:r>
              <a:rPr lang="en-US" dirty="0" smtClean="0"/>
              <a:t>Basic Communication</a:t>
            </a:r>
          </a:p>
          <a:p>
            <a:r>
              <a:rPr lang="en-US" dirty="0" smtClean="0"/>
              <a:t>Something was wrong…</a:t>
            </a:r>
          </a:p>
          <a:p>
            <a:pPr lvl="1"/>
            <a:r>
              <a:rPr lang="en-US" dirty="0" smtClean="0"/>
              <a:t>Development was not ‘right’</a:t>
            </a:r>
          </a:p>
          <a:p>
            <a:pPr lvl="1"/>
            <a:r>
              <a:rPr lang="en-US" dirty="0" smtClean="0"/>
              <a:t>I could ‘see’ how and where he learned everything.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1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"/>
    </mc:Choice>
    <mc:Fallback xmlns="">
      <p:transition xmlns:p14="http://schemas.microsoft.com/office/powerpoint/2010/main" spd="slow" advTm="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explain;</a:t>
            </a:r>
          </a:p>
          <a:p>
            <a:pPr lvl="1"/>
            <a:r>
              <a:rPr lang="en-US" dirty="0" smtClean="0"/>
              <a:t>Novel </a:t>
            </a:r>
            <a:r>
              <a:rPr lang="en-US" dirty="0" err="1" smtClean="0"/>
              <a:t>behaviour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Explosiveness of Language Development?</a:t>
            </a:r>
          </a:p>
          <a:p>
            <a:r>
              <a:rPr lang="en-US" dirty="0" smtClean="0"/>
              <a:t>I </a:t>
            </a:r>
            <a:r>
              <a:rPr lang="en-US" dirty="0" err="1"/>
              <a:t>g</a:t>
            </a:r>
            <a:r>
              <a:rPr lang="en-US" dirty="0" err="1" smtClean="0"/>
              <a:t>oogled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 discovered this guy in Nevada.</a:t>
            </a:r>
          </a:p>
          <a:p>
            <a:pPr marL="0" indent="0">
              <a:buNone/>
            </a:pP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8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"/>
    </mc:Choice>
    <mc:Fallback xmlns="">
      <p:transition xmlns:p14="http://schemas.microsoft.com/office/powerpoint/2010/main" spd="slow" advTm="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Purple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got lost in the Purple Hayes…</a:t>
            </a:r>
          </a:p>
          <a:p>
            <a:endParaRPr lang="en-US" dirty="0" smtClean="0"/>
          </a:p>
          <a:p>
            <a:r>
              <a:rPr lang="en-US" dirty="0" smtClean="0"/>
              <a:t>I went to purple hell.</a:t>
            </a:r>
          </a:p>
          <a:p>
            <a:endParaRPr lang="en-US" dirty="0"/>
          </a:p>
          <a:p>
            <a:r>
              <a:rPr lang="en-US" dirty="0" smtClean="0"/>
              <a:t>I ruined 3 books.</a:t>
            </a:r>
          </a:p>
          <a:p>
            <a:endParaRPr lang="en-US" dirty="0"/>
          </a:p>
          <a:p>
            <a:r>
              <a:rPr lang="en-US" dirty="0" smtClean="0"/>
              <a:t>I fought strong urges to sleep.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Got excited… </a:t>
            </a:r>
          </a:p>
          <a:p>
            <a:pPr lvl="1"/>
            <a:r>
              <a:rPr lang="en-US" dirty="0" smtClean="0"/>
              <a:t>could this be true?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17" y="1607669"/>
            <a:ext cx="2134030" cy="2770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8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"/>
    </mc:Choice>
    <mc:Fallback xmlns="">
      <p:transition xmlns:p14="http://schemas.microsoft.com/office/powerpoint/2010/main" spd="slow" advTm="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Relational Cue in ‘size’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4291" y="2608754"/>
            <a:ext cx="1352877" cy="2705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2739" y="3465241"/>
            <a:ext cx="1352877" cy="1849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946485" y="2567338"/>
            <a:ext cx="1974097" cy="1214905"/>
          </a:xfrm>
          <a:prstGeom prst="arc">
            <a:avLst>
              <a:gd name="adj1" fmla="val 16200000"/>
              <a:gd name="adj2" fmla="val 215538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1625" y="4279241"/>
            <a:ext cx="1352877" cy="10354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3748567" y="3327190"/>
            <a:ext cx="1974097" cy="1214905"/>
          </a:xfrm>
          <a:prstGeom prst="arc">
            <a:avLst>
              <a:gd name="adj1" fmla="val 16200000"/>
              <a:gd name="adj2" fmla="val 215538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289902" y="2180246"/>
            <a:ext cx="6032728" cy="3134431"/>
          </a:xfrm>
          <a:prstGeom prst="arc">
            <a:avLst>
              <a:gd name="adj1" fmla="val 13742219"/>
              <a:gd name="adj2" fmla="val 214286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2739" y="2305558"/>
            <a:ext cx="8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4654" y="3065411"/>
            <a:ext cx="8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60235" y="1909689"/>
            <a:ext cx="8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"/>
    </mc:Choice>
    <mc:Fallback xmlns="">
      <p:transition xmlns:p14="http://schemas.microsoft.com/office/powerpoint/2010/main" spd="slow" advTm="7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 Arbitrarily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9941" y="2443632"/>
            <a:ext cx="924926" cy="2153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1064" y="2443632"/>
            <a:ext cx="924926" cy="21404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8923" y="2540272"/>
            <a:ext cx="1477121" cy="20570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37801" y="3341001"/>
            <a:ext cx="1007756" cy="125632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83331" y="3955372"/>
            <a:ext cx="1427614" cy="2458580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flipH="1">
            <a:off x="4023486" y="2062274"/>
            <a:ext cx="1787458" cy="172840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RED IS BIGGER THAN BLUE!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9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"/>
    </mc:Choice>
    <mc:Fallback xmlns="">
      <p:transition xmlns:p14="http://schemas.microsoft.com/office/powerpoint/2010/main" spd="slow" advTm="1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1|0.2|0.2|0.1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14.2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4|0.1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1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7|0.2|0.2|0.2|0.2|0.3|0.4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0.4|0.3|0.5|0.7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796</Words>
  <Application>Microsoft Office PowerPoint</Application>
  <PresentationFormat>On-screen Show (4:3)</PresentationFormat>
  <Paragraphs>160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RFT &amp; ACT: A CLINICIANS VIEW</vt:lpstr>
      <vt:lpstr>Liam</vt:lpstr>
      <vt:lpstr>ABA</vt:lpstr>
      <vt:lpstr>ABA &amp; Autism</vt:lpstr>
      <vt:lpstr>ABA</vt:lpstr>
      <vt:lpstr>The Challenge</vt:lpstr>
      <vt:lpstr> The Purple Book</vt:lpstr>
      <vt:lpstr>The Relational Cue in ‘size’</vt:lpstr>
      <vt:lpstr>Derive Arbitrarily</vt:lpstr>
      <vt:lpstr>A Frame..</vt:lpstr>
      <vt:lpstr>A Relational Frame Changes the way a stimulus effects you with no need for direct experience  </vt:lpstr>
      <vt:lpstr>Testing Liam </vt:lpstr>
      <vt:lpstr>Liam got perspective</vt:lpstr>
      <vt:lpstr>Damage Done?</vt:lpstr>
      <vt:lpstr>Liam Had Never Been More Cognitively Capable</vt:lpstr>
      <vt:lpstr>Liam joined the Symbolic Stream, Darin Started to see it…</vt:lpstr>
      <vt:lpstr>Liam Learned to ‘Think’</vt:lpstr>
      <vt:lpstr>ACT and RFT from a Clinicians POV?</vt:lpstr>
      <vt:lpstr>PowerPoint Presentation</vt:lpstr>
      <vt:lpstr>We are all a part of this..</vt:lpstr>
    </vt:vector>
  </TitlesOfParts>
  <Company>Cairns Psychology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RFT &amp; ACT: A CLINICIANS VIEW</dc:title>
  <dc:creator>Darin Cairns</dc:creator>
  <cp:lastModifiedBy>Emily</cp:lastModifiedBy>
  <cp:revision>36</cp:revision>
  <dcterms:created xsi:type="dcterms:W3CDTF">2013-07-09T09:59:19Z</dcterms:created>
  <dcterms:modified xsi:type="dcterms:W3CDTF">2013-08-26T13:11:51Z</dcterms:modified>
</cp:coreProperties>
</file>